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Georama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Balsamiq Sans"/>
      <p:regular r:id="rId27"/>
      <p:bold r:id="rId28"/>
      <p:italic r:id="rId29"/>
      <p:boldItalic r:id="rId30"/>
    </p:embeddedFont>
    <p:embeddedFont>
      <p:font typeface="Georama SemiBold"/>
      <p:regular r:id="rId31"/>
      <p:bold r:id="rId32"/>
      <p:italic r:id="rId33"/>
      <p:boldItalic r:id="rId34"/>
    </p:embeddedFont>
    <p:embeddedFont>
      <p:font typeface="Inter Tight"/>
      <p:regular r:id="rId35"/>
      <p:bold r:id="rId36"/>
      <p:italic r:id="rId37"/>
      <p:boldItalic r:id="rId38"/>
    </p:embeddedFont>
    <p:embeddedFont>
      <p:font typeface="Nunito Sans"/>
      <p:regular r:id="rId39"/>
      <p:bold r:id="rId40"/>
      <p:italic r:id="rId41"/>
      <p:boldItalic r:id="rId42"/>
    </p:embeddedFont>
    <p:embeddedFont>
      <p:font typeface="Inter Tight SemiBold"/>
      <p:regular r:id="rId43"/>
      <p:bold r:id="rId44"/>
      <p:italic r:id="rId45"/>
      <p:boldItalic r:id="rId46"/>
    </p:embeddedFont>
    <p:embeddedFont>
      <p:font typeface="IBM Plex Sans SemiBold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Sans-bold.fntdata"/><Relationship Id="rId42" Type="http://schemas.openxmlformats.org/officeDocument/2006/relationships/font" Target="fonts/NunitoSans-boldItalic.fntdata"/><Relationship Id="rId41" Type="http://schemas.openxmlformats.org/officeDocument/2006/relationships/font" Target="fonts/NunitoSans-italic.fntdata"/><Relationship Id="rId44" Type="http://schemas.openxmlformats.org/officeDocument/2006/relationships/font" Target="fonts/InterTightSemiBold-bold.fntdata"/><Relationship Id="rId43" Type="http://schemas.openxmlformats.org/officeDocument/2006/relationships/font" Target="fonts/InterTightSemiBold-regular.fntdata"/><Relationship Id="rId46" Type="http://schemas.openxmlformats.org/officeDocument/2006/relationships/font" Target="fonts/InterTightSemiBold-boldItalic.fntdata"/><Relationship Id="rId45" Type="http://schemas.openxmlformats.org/officeDocument/2006/relationships/font" Target="fonts/InterTightSemiBold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IBMPlexSansSemiBold-bold.fntdata"/><Relationship Id="rId47" Type="http://schemas.openxmlformats.org/officeDocument/2006/relationships/font" Target="fonts/IBMPlexSansSemiBold-regular.fntdata"/><Relationship Id="rId49" Type="http://schemas.openxmlformats.org/officeDocument/2006/relationships/font" Target="fonts/IBMPlexSansSemiBold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eoramaSemiBold-regular.fntdata"/><Relationship Id="rId30" Type="http://schemas.openxmlformats.org/officeDocument/2006/relationships/font" Target="fonts/BalsamiqSans-boldItalic.fntdata"/><Relationship Id="rId33" Type="http://schemas.openxmlformats.org/officeDocument/2006/relationships/font" Target="fonts/GeoramaSemiBold-italic.fntdata"/><Relationship Id="rId32" Type="http://schemas.openxmlformats.org/officeDocument/2006/relationships/font" Target="fonts/GeoramaSemiBold-bold.fntdata"/><Relationship Id="rId35" Type="http://schemas.openxmlformats.org/officeDocument/2006/relationships/font" Target="fonts/InterTight-regular.fntdata"/><Relationship Id="rId34" Type="http://schemas.openxmlformats.org/officeDocument/2006/relationships/font" Target="fonts/GeoramaSemiBold-boldItalic.fntdata"/><Relationship Id="rId37" Type="http://schemas.openxmlformats.org/officeDocument/2006/relationships/font" Target="fonts/InterTight-italic.fntdata"/><Relationship Id="rId36" Type="http://schemas.openxmlformats.org/officeDocument/2006/relationships/font" Target="fonts/InterTight-bold.fntdata"/><Relationship Id="rId39" Type="http://schemas.openxmlformats.org/officeDocument/2006/relationships/font" Target="fonts/NunitoSans-regular.fntdata"/><Relationship Id="rId38" Type="http://schemas.openxmlformats.org/officeDocument/2006/relationships/font" Target="fonts/InterTight-boldItalic.fntdata"/><Relationship Id="rId20" Type="http://schemas.openxmlformats.org/officeDocument/2006/relationships/font" Target="fonts/Georama-bold.fntdata"/><Relationship Id="rId22" Type="http://schemas.openxmlformats.org/officeDocument/2006/relationships/font" Target="fonts/Georama-boldItalic.fntdata"/><Relationship Id="rId21" Type="http://schemas.openxmlformats.org/officeDocument/2006/relationships/font" Target="fonts/Georama-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BalsamiqSans-bold.fntdata"/><Relationship Id="rId27" Type="http://schemas.openxmlformats.org/officeDocument/2006/relationships/font" Target="fonts/BalsamiqSans-regular.fntdata"/><Relationship Id="rId29" Type="http://schemas.openxmlformats.org/officeDocument/2006/relationships/font" Target="fonts/BalsamiqSans-italic.fntdata"/><Relationship Id="rId50" Type="http://schemas.openxmlformats.org/officeDocument/2006/relationships/font" Target="fonts/IBMPlexSansSemiBold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Georama-regular.fntdata"/><Relationship Id="rId18" Type="http://schemas.openxmlformats.org/officeDocument/2006/relationships/slide" Target="slides/slide12.xml"/></Relationships>
</file>

<file path=ppt/media/image1.jp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SLIDES_API1643987731_0:notes"/>
          <p:cNvSpPr/>
          <p:nvPr>
            <p:ph idx="2" type="sldImg"/>
          </p:nvPr>
        </p:nvSpPr>
        <p:spPr>
          <a:xfrm>
            <a:off x="38132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SLIDES_API164398773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952fa3d92f_0_18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952fa3d92f_0_18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SLIDES_API1643987731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SLIDES_API1643987731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SLIDES_API1643987731_554:notes"/>
          <p:cNvSpPr/>
          <p:nvPr>
            <p:ph idx="2" type="sldImg"/>
          </p:nvPr>
        </p:nvSpPr>
        <p:spPr>
          <a:xfrm>
            <a:off x="38132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SLIDES_API1643987731_5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SLIDES_API164398773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SLIDES_API164398773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SLIDES_API164398773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SLIDES_API164398773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SLIDES_API164398773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SLIDES_API164398773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SLIDES_API1643987731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SLIDES_API1643987731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SLIDES_API1643987731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SLIDES_API1643987731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SLIDES_API1643987731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SLIDES_API1643987731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SLIDES_API1643987731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SLIDES_API1643987731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952fa3d92f_0_1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952fa3d92f_0_1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ctrTitle"/>
          </p:nvPr>
        </p:nvSpPr>
        <p:spPr>
          <a:xfrm>
            <a:off x="311708" y="744575"/>
            <a:ext cx="8520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311700" y="2834125"/>
            <a:ext cx="8520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8" name="Google Shape;8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title"/>
          </p:nvPr>
        </p:nvSpPr>
        <p:spPr>
          <a:xfrm>
            <a:off x="311700" y="2150850"/>
            <a:ext cx="852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1" name="Google Shape;9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311700" y="1152475"/>
            <a:ext cx="852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311700" y="1152475"/>
            <a:ext cx="400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9" name="Google Shape;99;p17"/>
          <p:cNvSpPr txBox="1"/>
          <p:nvPr>
            <p:ph idx="2" type="body"/>
          </p:nvPr>
        </p:nvSpPr>
        <p:spPr>
          <a:xfrm>
            <a:off x="4832400" y="1152475"/>
            <a:ext cx="400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555600"/>
            <a:ext cx="2808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389600"/>
            <a:ext cx="28083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0" name="Google Shape;11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1"/>
          <p:cNvSpPr txBox="1"/>
          <p:nvPr>
            <p:ph type="title"/>
          </p:nvPr>
        </p:nvSpPr>
        <p:spPr>
          <a:xfrm>
            <a:off x="265500" y="1233175"/>
            <a:ext cx="40449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265500" y="2803075"/>
            <a:ext cx="4044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5" name="Google Shape;115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hasCustomPrompt="1" type="title"/>
          </p:nvPr>
        </p:nvSpPr>
        <p:spPr>
          <a:xfrm>
            <a:off x="311700" y="1106125"/>
            <a:ext cx="85209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3152225"/>
            <a:ext cx="85209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311700" y="1152475"/>
            <a:ext cx="8520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01C7F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/>
        </p:nvSpPr>
        <p:spPr>
          <a:xfrm>
            <a:off x="1081600" y="990275"/>
            <a:ext cx="7151700" cy="3473400"/>
          </a:xfrm>
          <a:prstGeom prst="rect">
            <a:avLst/>
          </a:prstGeom>
          <a:solidFill>
            <a:srgbClr val="56156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project to transform images into cartoon-like visuals through sequential image processing techniques.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SUBMITTED BY</a:t>
            </a: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K.SINDHUJA</a:t>
            </a:r>
            <a:endParaRPr b="1"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23202009</a:t>
            </a:r>
            <a:endParaRPr b="1"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 Guidance: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P.S. Latha Kalyampudi, Assistant Professor</a:t>
            </a:r>
            <a:endParaRPr b="1"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Central Tribal University of Andhra Pradesh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Google Shape;131;p25"/>
          <p:cNvSpPr txBox="1"/>
          <p:nvPr/>
        </p:nvSpPr>
        <p:spPr>
          <a:xfrm>
            <a:off x="188551" y="99875"/>
            <a:ext cx="8790300" cy="8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Cartooning an Image using OpenCV in MACHINE LEARNING</a:t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oogle Shape;295;p34"/>
          <p:cNvGrpSpPr/>
          <p:nvPr/>
        </p:nvGrpSpPr>
        <p:grpSpPr>
          <a:xfrm>
            <a:off x="17000" y="90959"/>
            <a:ext cx="4310100" cy="737917"/>
            <a:chOff x="2416938" y="2072550"/>
            <a:chExt cx="4310100" cy="998400"/>
          </a:xfrm>
        </p:grpSpPr>
        <p:sp>
          <p:nvSpPr>
            <p:cNvPr id="296" name="Google Shape;296;p34"/>
            <p:cNvSpPr/>
            <p:nvPr/>
          </p:nvSpPr>
          <p:spPr>
            <a:xfrm>
              <a:off x="2440638" y="2072550"/>
              <a:ext cx="4286400" cy="998400"/>
            </a:xfrm>
            <a:prstGeom prst="roundRect">
              <a:avLst>
                <a:gd fmla="val 50000" name="adj"/>
              </a:avLst>
            </a:prstGeom>
            <a:solidFill>
              <a:srgbClr val="561561"/>
            </a:solidFill>
            <a:ln>
              <a:noFill/>
            </a:ln>
          </p:spPr>
          <p:txBody>
            <a:bodyPr anchorCtr="0" anchor="ctr" bIns="91425" lIns="91425" spcFirstLastPara="1" rIns="365750" wrap="square" tIns="91425">
              <a:noAutofit/>
            </a:bodyPr>
            <a:lstStyle/>
            <a:p>
              <a:pPr indent="0" lvl="0" marL="0" rtl="0" algn="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200">
                <a:solidFill>
                  <a:srgbClr val="434343"/>
                </a:solidFill>
                <a:latin typeface="Georama"/>
                <a:ea typeface="Georama"/>
                <a:cs typeface="Georama"/>
                <a:sym typeface="Georama"/>
              </a:endParaRPr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2416938" y="2072550"/>
              <a:ext cx="998400" cy="998400"/>
            </a:xfrm>
            <a:prstGeom prst="roundRect">
              <a:avLst>
                <a:gd fmla="val 50000" name="adj"/>
              </a:avLst>
            </a:prstGeom>
            <a:solidFill>
              <a:srgbClr val="80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4"/>
            <p:cNvSpPr txBox="1"/>
            <p:nvPr/>
          </p:nvSpPr>
          <p:spPr>
            <a:xfrm>
              <a:off x="2597691" y="2257803"/>
              <a:ext cx="636900" cy="62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rm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E9E4D4"/>
                  </a:solidFill>
                  <a:latin typeface="Georama SemiBold"/>
                  <a:ea typeface="Georama SemiBold"/>
                  <a:cs typeface="Georama SemiBold"/>
                  <a:sym typeface="Georama SemiBold"/>
                </a:rPr>
                <a:t>01</a:t>
              </a:r>
              <a:endParaRPr>
                <a:solidFill>
                  <a:srgbClr val="E9E4D4"/>
                </a:solidFill>
              </a:endParaRPr>
            </a:p>
          </p:txBody>
        </p:sp>
        <p:sp>
          <p:nvSpPr>
            <p:cNvPr id="299" name="Google Shape;299;p34"/>
            <p:cNvSpPr txBox="1"/>
            <p:nvPr/>
          </p:nvSpPr>
          <p:spPr>
            <a:xfrm>
              <a:off x="3547750" y="2257800"/>
              <a:ext cx="3048300" cy="62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rmAutofit fontScale="85000" lnSpcReduction="20000"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rgbClr val="FFFFFF"/>
                  </a:solidFill>
                  <a:latin typeface="Georama"/>
                  <a:ea typeface="Georama"/>
                  <a:cs typeface="Georama"/>
                  <a:sym typeface="Georama"/>
                </a:rPr>
                <a:t>OUTPUT</a:t>
              </a:r>
              <a:endParaRPr/>
            </a:p>
          </p:txBody>
        </p:sp>
      </p:grpSp>
      <p:pic>
        <p:nvPicPr>
          <p:cNvPr id="300" name="Google Shape;3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900" y="1458200"/>
            <a:ext cx="3820300" cy="274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0025" y="572685"/>
            <a:ext cx="4528950" cy="437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5"/>
          <p:cNvSpPr/>
          <p:nvPr/>
        </p:nvSpPr>
        <p:spPr>
          <a:xfrm flipH="1">
            <a:off x="9350" y="25"/>
            <a:ext cx="3197100" cy="5143500"/>
          </a:xfrm>
          <a:prstGeom prst="rect">
            <a:avLst/>
          </a:prstGeom>
          <a:solidFill>
            <a:srgbClr val="E9E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5"/>
          <p:cNvSpPr/>
          <p:nvPr/>
        </p:nvSpPr>
        <p:spPr>
          <a:xfrm>
            <a:off x="451325" y="272700"/>
            <a:ext cx="5237700" cy="3846000"/>
          </a:xfrm>
          <a:prstGeom prst="rect">
            <a:avLst/>
          </a:prstGeom>
          <a:solidFill>
            <a:srgbClr val="701C7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5"/>
          <p:cNvSpPr txBox="1"/>
          <p:nvPr/>
        </p:nvSpPr>
        <p:spPr>
          <a:xfrm>
            <a:off x="936975" y="1784000"/>
            <a:ext cx="3635100" cy="21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The project successfully creates cartoon-like images by combining multiple image processing techniques.</a:t>
            </a:r>
            <a:endParaRPr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It offers a practical and automated solution for artistic image transformation using Python and OpenCV.</a:t>
            </a:r>
            <a:endParaRPr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9" name="Google Shape;309;p35"/>
          <p:cNvSpPr txBox="1"/>
          <p:nvPr/>
        </p:nvSpPr>
        <p:spPr>
          <a:xfrm>
            <a:off x="936975" y="522400"/>
            <a:ext cx="45300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4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Conclusion</a:t>
            </a:r>
            <a:endParaRPr b="1" sz="64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97EE9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6"/>
          <p:cNvSpPr/>
          <p:nvPr/>
        </p:nvSpPr>
        <p:spPr>
          <a:xfrm>
            <a:off x="408975" y="470700"/>
            <a:ext cx="8368500" cy="4236300"/>
          </a:xfrm>
          <a:prstGeom prst="rect">
            <a:avLst/>
          </a:prstGeom>
          <a:solidFill>
            <a:srgbClr val="9900FF"/>
          </a:solidFill>
          <a:ln cap="flat" cmpd="sng" w="9525">
            <a:solidFill>
              <a:srgbClr val="36483C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10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Thank you for your time </a:t>
            </a:r>
            <a:endParaRPr b="1" sz="4100">
              <a:solidFill>
                <a:schemeClr val="lt1"/>
              </a:solidFill>
              <a:latin typeface="Balsamiq Sans"/>
              <a:ea typeface="Balsamiq Sans"/>
              <a:cs typeface="Balsamiq Sans"/>
              <a:sym typeface="Balsamiq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10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and attention </a:t>
            </a:r>
            <a:endParaRPr b="1" sz="4100">
              <a:solidFill>
                <a:schemeClr val="lt1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/>
          <p:nvPr/>
        </p:nvSpPr>
        <p:spPr>
          <a:xfrm>
            <a:off x="4485275" y="0"/>
            <a:ext cx="4658700" cy="5143500"/>
          </a:xfrm>
          <a:prstGeom prst="rect">
            <a:avLst/>
          </a:prstGeom>
          <a:solidFill>
            <a:srgbClr val="A97E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/>
          <p:nvPr/>
        </p:nvSpPr>
        <p:spPr>
          <a:xfrm>
            <a:off x="704700" y="426075"/>
            <a:ext cx="7734600" cy="3639000"/>
          </a:xfrm>
          <a:prstGeom prst="rect">
            <a:avLst/>
          </a:prstGeom>
          <a:solidFill>
            <a:srgbClr val="9325A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25A5"/>
              </a:highlight>
            </a:endParaRPr>
          </a:p>
        </p:txBody>
      </p:sp>
      <p:sp>
        <p:nvSpPr>
          <p:cNvPr id="138" name="Google Shape;138;p26"/>
          <p:cNvSpPr txBox="1"/>
          <p:nvPr/>
        </p:nvSpPr>
        <p:spPr>
          <a:xfrm>
            <a:off x="4485275" y="905625"/>
            <a:ext cx="3477000" cy="28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focuses on creating a Python-based system that converts input images into cartoon-style images.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uses OpenCV to apply multiple image processing steps that enhance visual features and simplify details.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9" name="Google Shape;139;p26"/>
          <p:cNvPicPr preferRelativeResize="0"/>
          <p:nvPr/>
        </p:nvPicPr>
        <p:blipFill rotWithShape="1">
          <a:blip r:embed="rId3">
            <a:alphaModFix/>
          </a:blip>
          <a:srcRect b="18097" l="0" r="0" t="18090"/>
          <a:stretch/>
        </p:blipFill>
        <p:spPr>
          <a:xfrm>
            <a:off x="308275" y="2286450"/>
            <a:ext cx="3714900" cy="2370600"/>
          </a:xfrm>
          <a:prstGeom prst="roundRect">
            <a:avLst>
              <a:gd fmla="val 13262" name="adj"/>
            </a:avLst>
          </a:prstGeom>
          <a:noFill/>
          <a:ln>
            <a:noFill/>
          </a:ln>
        </p:spPr>
      </p:pic>
      <p:sp>
        <p:nvSpPr>
          <p:cNvPr id="140" name="Google Shape;140;p26"/>
          <p:cNvSpPr txBox="1"/>
          <p:nvPr/>
        </p:nvSpPr>
        <p:spPr>
          <a:xfrm>
            <a:off x="1071550" y="905625"/>
            <a:ext cx="30000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sz="3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-283125" y="79200"/>
            <a:ext cx="546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/>
        </p:nvSpPr>
        <p:spPr>
          <a:xfrm>
            <a:off x="591439" y="2569347"/>
            <a:ext cx="3572700" cy="27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750" lIns="101750" spcFirstLastPara="1" rIns="101750" wrap="square" tIns="101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92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7" name="Google Shape;147;p27"/>
          <p:cNvSpPr/>
          <p:nvPr/>
        </p:nvSpPr>
        <p:spPr>
          <a:xfrm>
            <a:off x="2614209" y="765449"/>
            <a:ext cx="4036200" cy="3897000"/>
          </a:xfrm>
          <a:prstGeom prst="ellipse">
            <a:avLst/>
          </a:prstGeom>
          <a:solidFill>
            <a:srgbClr val="D786E4"/>
          </a:solidFill>
          <a:ln>
            <a:noFill/>
          </a:ln>
        </p:spPr>
        <p:txBody>
          <a:bodyPr anchorCtr="0" anchor="ctr" bIns="101750" lIns="101750" spcFirstLastPara="1" rIns="101750" wrap="square" tIns="101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" name="Google Shape;148;p27"/>
          <p:cNvGrpSpPr/>
          <p:nvPr/>
        </p:nvGrpSpPr>
        <p:grpSpPr>
          <a:xfrm>
            <a:off x="3325393" y="90399"/>
            <a:ext cx="2496748" cy="2410758"/>
            <a:chOff x="3611776" y="414352"/>
            <a:chExt cx="2166000" cy="2166000"/>
          </a:xfrm>
        </p:grpSpPr>
        <p:sp>
          <p:nvSpPr>
            <p:cNvPr id="149" name="Google Shape;149;p27"/>
            <p:cNvSpPr/>
            <p:nvPr/>
          </p:nvSpPr>
          <p:spPr>
            <a:xfrm>
              <a:off x="3611776" y="414352"/>
              <a:ext cx="2166000" cy="2166000"/>
            </a:xfrm>
            <a:prstGeom prst="ellipse">
              <a:avLst/>
            </a:prstGeom>
            <a:solidFill>
              <a:srgbClr val="9325A5"/>
            </a:solidFill>
            <a:ln>
              <a:noFill/>
            </a:ln>
          </p:spPr>
          <p:txBody>
            <a:bodyPr anchorCtr="0" anchor="ctr" bIns="101750" lIns="101750" spcFirstLastPara="1" rIns="101750" wrap="square" tIns="101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7"/>
            <p:cNvSpPr txBox="1"/>
            <p:nvPr/>
          </p:nvSpPr>
          <p:spPr>
            <a:xfrm>
              <a:off x="4084671" y="1014728"/>
              <a:ext cx="1496100" cy="70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750" lIns="101750" spcFirstLastPara="1" rIns="101750" wrap="square" tIns="101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Provides an automated way to create artistic cartoon images from photos.</a:t>
              </a:r>
              <a:endParaRPr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51" name="Google Shape;151;p27"/>
          <p:cNvGrpSpPr/>
          <p:nvPr/>
        </p:nvGrpSpPr>
        <p:grpSpPr>
          <a:xfrm>
            <a:off x="4982618" y="2420639"/>
            <a:ext cx="2496748" cy="2410758"/>
            <a:chOff x="4562258" y="2032864"/>
            <a:chExt cx="2166000" cy="2166000"/>
          </a:xfrm>
        </p:grpSpPr>
        <p:sp>
          <p:nvSpPr>
            <p:cNvPr id="152" name="Google Shape;152;p27"/>
            <p:cNvSpPr/>
            <p:nvPr/>
          </p:nvSpPr>
          <p:spPr>
            <a:xfrm>
              <a:off x="4562258" y="2032864"/>
              <a:ext cx="2166000" cy="2166000"/>
            </a:xfrm>
            <a:prstGeom prst="ellipse">
              <a:avLst/>
            </a:prstGeom>
            <a:solidFill>
              <a:srgbClr val="771E86"/>
            </a:solidFill>
            <a:ln>
              <a:noFill/>
            </a:ln>
          </p:spPr>
          <p:txBody>
            <a:bodyPr anchorCtr="0" anchor="ctr" bIns="101750" lIns="101750" spcFirstLastPara="1" rIns="101750" wrap="square" tIns="101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7"/>
            <p:cNvSpPr txBox="1"/>
            <p:nvPr/>
          </p:nvSpPr>
          <p:spPr>
            <a:xfrm>
              <a:off x="5075725" y="2802925"/>
              <a:ext cx="1496100" cy="70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750" lIns="101750" spcFirstLastPara="1" rIns="101750" wrap="square" tIns="101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446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Useful in entertainment, graphic design, and educational tools.</a:t>
              </a:r>
              <a:endParaRPr b="1" sz="1446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12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 sz="11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54" name="Google Shape;154;p27"/>
          <p:cNvGrpSpPr/>
          <p:nvPr/>
        </p:nvGrpSpPr>
        <p:grpSpPr>
          <a:xfrm>
            <a:off x="1719752" y="2293910"/>
            <a:ext cx="2444548" cy="2410758"/>
            <a:chOff x="2157352" y="2032864"/>
            <a:chExt cx="2166000" cy="2166000"/>
          </a:xfrm>
        </p:grpSpPr>
        <p:sp>
          <p:nvSpPr>
            <p:cNvPr id="155" name="Google Shape;155;p27"/>
            <p:cNvSpPr/>
            <p:nvPr/>
          </p:nvSpPr>
          <p:spPr>
            <a:xfrm>
              <a:off x="2157352" y="2032864"/>
              <a:ext cx="2166000" cy="2166000"/>
            </a:xfrm>
            <a:prstGeom prst="ellipse">
              <a:avLst/>
            </a:prstGeom>
            <a:solidFill>
              <a:srgbClr val="561561"/>
            </a:solidFill>
            <a:ln>
              <a:noFill/>
            </a:ln>
          </p:spPr>
          <p:txBody>
            <a:bodyPr anchorCtr="0" anchor="ctr" bIns="101750" lIns="101750" spcFirstLastPara="1" rIns="101750" wrap="square" tIns="101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58"/>
            </a:p>
          </p:txBody>
        </p:sp>
        <p:sp>
          <p:nvSpPr>
            <p:cNvPr id="156" name="Google Shape;156;p27"/>
            <p:cNvSpPr txBox="1"/>
            <p:nvPr/>
          </p:nvSpPr>
          <p:spPr>
            <a:xfrm>
              <a:off x="2575792" y="2823939"/>
              <a:ext cx="1628400" cy="76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1750" lIns="101750" spcFirstLastPara="1" rIns="101750" wrap="square" tIns="10175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446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Simplifies Complexity, Reduces noise while preserving essential details</a:t>
              </a:r>
              <a:endParaRPr sz="1947">
                <a:solidFill>
                  <a:srgbClr val="15213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1446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157" name="Google Shape;157;p27"/>
          <p:cNvSpPr/>
          <p:nvPr/>
        </p:nvSpPr>
        <p:spPr>
          <a:xfrm>
            <a:off x="3805790" y="2027769"/>
            <a:ext cx="1536000" cy="1576500"/>
          </a:xfrm>
          <a:prstGeom prst="ellipse">
            <a:avLst/>
          </a:prstGeom>
          <a:solidFill>
            <a:srgbClr val="802090"/>
          </a:solidFill>
          <a:ln>
            <a:noFill/>
          </a:ln>
        </p:spPr>
        <p:txBody>
          <a:bodyPr anchorCtr="0" anchor="ctr" bIns="101750" lIns="101750" spcFirstLastPara="1" rIns="101750" wrap="square" tIns="101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58"/>
          </a:p>
        </p:txBody>
      </p:sp>
      <p:sp>
        <p:nvSpPr>
          <p:cNvPr id="158" name="Google Shape;158;p27"/>
          <p:cNvSpPr txBox="1"/>
          <p:nvPr/>
        </p:nvSpPr>
        <p:spPr>
          <a:xfrm>
            <a:off x="3854556" y="2204990"/>
            <a:ext cx="14898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750" lIns="101750" spcFirstLastPara="1" rIns="101750" wrap="square" tIns="101750">
            <a:noAutofit/>
          </a:bodyPr>
          <a:lstStyle/>
          <a:p>
            <a:pPr indent="0" lvl="0" marL="0" rtl="0" algn="ctr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8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Importance of the Project</a:t>
            </a:r>
            <a:endParaRPr sz="1958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/>
          <p:nvPr/>
        </p:nvSpPr>
        <p:spPr>
          <a:xfrm>
            <a:off x="7413900" y="0"/>
            <a:ext cx="17301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" name="Google Shape;164;p28"/>
          <p:cNvCxnSpPr/>
          <p:nvPr/>
        </p:nvCxnSpPr>
        <p:spPr>
          <a:xfrm>
            <a:off x="634779" y="35925"/>
            <a:ext cx="0" cy="5067300"/>
          </a:xfrm>
          <a:prstGeom prst="straightConnector1">
            <a:avLst/>
          </a:prstGeom>
          <a:noFill/>
          <a:ln cap="flat" cmpd="sng" w="19050">
            <a:solidFill>
              <a:srgbClr val="9325A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28"/>
          <p:cNvSpPr/>
          <p:nvPr/>
        </p:nvSpPr>
        <p:spPr>
          <a:xfrm>
            <a:off x="517179" y="923815"/>
            <a:ext cx="234900" cy="225600"/>
          </a:xfrm>
          <a:prstGeom prst="ellipse">
            <a:avLst/>
          </a:prstGeom>
          <a:solidFill>
            <a:srgbClr val="771E86"/>
          </a:solidFill>
          <a:ln cap="flat" cmpd="sng" w="9525">
            <a:solidFill>
              <a:srgbClr val="932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8"/>
          <p:cNvSpPr/>
          <p:nvPr/>
        </p:nvSpPr>
        <p:spPr>
          <a:xfrm>
            <a:off x="517179" y="2550890"/>
            <a:ext cx="234900" cy="225600"/>
          </a:xfrm>
          <a:prstGeom prst="ellipse">
            <a:avLst/>
          </a:prstGeom>
          <a:solidFill>
            <a:srgbClr val="771E86"/>
          </a:solidFill>
          <a:ln cap="flat" cmpd="sng" w="9525">
            <a:solidFill>
              <a:srgbClr val="932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8"/>
          <p:cNvSpPr txBox="1"/>
          <p:nvPr/>
        </p:nvSpPr>
        <p:spPr>
          <a:xfrm>
            <a:off x="964400" y="786625"/>
            <a:ext cx="3099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71E86"/>
                </a:solidFill>
                <a:latin typeface="Nunito Sans"/>
                <a:ea typeface="Nunito Sans"/>
                <a:cs typeface="Nunito Sans"/>
                <a:sym typeface="Nunito Sans"/>
              </a:rPr>
              <a:t>Manual cartooning of images is time-consuming and requires artistic skills.</a:t>
            </a:r>
            <a:endParaRPr b="1" sz="1800">
              <a:solidFill>
                <a:srgbClr val="771E8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8" name="Google Shape;168;p28"/>
          <p:cNvSpPr txBox="1"/>
          <p:nvPr/>
        </p:nvSpPr>
        <p:spPr>
          <a:xfrm>
            <a:off x="842579" y="2643825"/>
            <a:ext cx="3099600" cy="24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771E86"/>
                </a:solidFill>
                <a:latin typeface="Nunito Sans"/>
                <a:ea typeface="Nunito Sans"/>
                <a:cs typeface="Nunito Sans"/>
                <a:sym typeface="Nunito Sans"/>
              </a:rPr>
              <a:t>Need for an efficient automated method to produce cartoon effects on images.</a:t>
            </a:r>
            <a:endParaRPr b="1" sz="1700">
              <a:solidFill>
                <a:srgbClr val="771E8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9" name="Google Shape;169;p28"/>
          <p:cNvSpPr txBox="1"/>
          <p:nvPr/>
        </p:nvSpPr>
        <p:spPr>
          <a:xfrm>
            <a:off x="4691600" y="1014725"/>
            <a:ext cx="3518700" cy="26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grpSp>
        <p:nvGrpSpPr>
          <p:cNvPr id="170" name="Google Shape;170;p28"/>
          <p:cNvGrpSpPr/>
          <p:nvPr/>
        </p:nvGrpSpPr>
        <p:grpSpPr>
          <a:xfrm>
            <a:off x="4231058" y="288696"/>
            <a:ext cx="4836019" cy="3218767"/>
            <a:chOff x="1721016" y="674314"/>
            <a:chExt cx="5701508" cy="3794821"/>
          </a:xfrm>
        </p:grpSpPr>
        <p:sp>
          <p:nvSpPr>
            <p:cNvPr id="171" name="Google Shape;171;p28"/>
            <p:cNvSpPr/>
            <p:nvPr/>
          </p:nvSpPr>
          <p:spPr>
            <a:xfrm rot="298223">
              <a:off x="6129023" y="2182530"/>
              <a:ext cx="1173814" cy="1155206"/>
            </a:xfrm>
            <a:prstGeom prst="rect">
              <a:avLst/>
            </a:prstGeom>
            <a:solidFill>
              <a:srgbClr val="561561"/>
            </a:solidFill>
            <a:ln>
              <a:noFill/>
            </a:ln>
          </p:spPr>
          <p:txBody>
            <a:bodyPr anchorCtr="0" anchor="ctr" bIns="77550" lIns="77550" spcFirstLastPara="1" rIns="77550" wrap="square" tIns="77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87">
                <a:solidFill>
                  <a:srgbClr val="FFFCF5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172" name="Google Shape;172;p28"/>
            <p:cNvSpPr/>
            <p:nvPr/>
          </p:nvSpPr>
          <p:spPr>
            <a:xfrm flipH="1" rot="297987">
              <a:off x="1835452" y="1106876"/>
              <a:ext cx="3843028" cy="2786841"/>
            </a:xfrm>
            <a:prstGeom prst="snip1Rect">
              <a:avLst>
                <a:gd fmla="val 49693" name="adj"/>
              </a:avLst>
            </a:prstGeom>
            <a:solidFill>
              <a:srgbClr val="561561"/>
            </a:solidFill>
            <a:ln>
              <a:noFill/>
            </a:ln>
          </p:spPr>
          <p:txBody>
            <a:bodyPr anchorCtr="0" anchor="ctr" bIns="77550" lIns="77550" spcFirstLastPara="1" rIns="77550" wrap="square" tIns="77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87">
                <a:solidFill>
                  <a:srgbClr val="FFFCF5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173" name="Google Shape;173;p28"/>
            <p:cNvSpPr/>
            <p:nvPr/>
          </p:nvSpPr>
          <p:spPr>
            <a:xfrm flipH="1" rot="-10502036">
              <a:off x="3464760" y="1249236"/>
              <a:ext cx="3843327" cy="2786841"/>
            </a:xfrm>
            <a:prstGeom prst="snip1Rect">
              <a:avLst>
                <a:gd fmla="val 49663" name="adj"/>
              </a:avLst>
            </a:prstGeom>
            <a:solidFill>
              <a:srgbClr val="561561"/>
            </a:solidFill>
            <a:ln>
              <a:noFill/>
            </a:ln>
          </p:spPr>
          <p:txBody>
            <a:bodyPr anchorCtr="0" anchor="ctr" bIns="77550" lIns="77550" spcFirstLastPara="1" rIns="77550" wrap="square" tIns="77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87">
                <a:solidFill>
                  <a:srgbClr val="FFFCF5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174" name="Google Shape;174;p28"/>
            <p:cNvSpPr/>
            <p:nvPr/>
          </p:nvSpPr>
          <p:spPr>
            <a:xfrm rot="298223">
              <a:off x="1840449" y="1808247"/>
              <a:ext cx="1173814" cy="1155206"/>
            </a:xfrm>
            <a:prstGeom prst="rect">
              <a:avLst/>
            </a:prstGeom>
            <a:solidFill>
              <a:srgbClr val="561561"/>
            </a:solidFill>
            <a:ln>
              <a:noFill/>
            </a:ln>
          </p:spPr>
          <p:txBody>
            <a:bodyPr anchorCtr="0" anchor="ctr" bIns="77550" lIns="77550" spcFirstLastPara="1" rIns="77550" wrap="square" tIns="77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87">
                <a:solidFill>
                  <a:srgbClr val="FFFCF5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175" name="Google Shape;175;p28"/>
            <p:cNvSpPr/>
            <p:nvPr/>
          </p:nvSpPr>
          <p:spPr>
            <a:xfrm rot="-4216918">
              <a:off x="2042013" y="846814"/>
              <a:ext cx="1152370" cy="1131301"/>
            </a:xfrm>
            <a:prstGeom prst="rtTriangle">
              <a:avLst/>
            </a:prstGeom>
            <a:solidFill>
              <a:srgbClr val="DCD4C0"/>
            </a:solidFill>
            <a:ln>
              <a:noFill/>
            </a:ln>
          </p:spPr>
          <p:txBody>
            <a:bodyPr anchorCtr="0" anchor="ctr" bIns="77550" lIns="77550" spcFirstLastPara="1" rIns="77550" wrap="square" tIns="77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87">
                <a:solidFill>
                  <a:srgbClr val="137C3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176" name="Google Shape;176;p28"/>
            <p:cNvSpPr/>
            <p:nvPr/>
          </p:nvSpPr>
          <p:spPr>
            <a:xfrm rot="6582365">
              <a:off x="5950361" y="3165268"/>
              <a:ext cx="1150372" cy="1132635"/>
            </a:xfrm>
            <a:prstGeom prst="rtTriangle">
              <a:avLst/>
            </a:prstGeom>
            <a:solidFill>
              <a:srgbClr val="DCD4C0"/>
            </a:solidFill>
            <a:ln>
              <a:noFill/>
            </a:ln>
          </p:spPr>
          <p:txBody>
            <a:bodyPr anchorCtr="0" anchor="ctr" bIns="77550" lIns="77550" spcFirstLastPara="1" rIns="77550" wrap="square" tIns="77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87">
                <a:solidFill>
                  <a:srgbClr val="137C3F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177" name="Google Shape;177;p28"/>
            <p:cNvSpPr txBox="1"/>
            <p:nvPr/>
          </p:nvSpPr>
          <p:spPr>
            <a:xfrm>
              <a:off x="2536076" y="2199100"/>
              <a:ext cx="4071600" cy="77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7550" lIns="77550" spcFirstLastPara="1" rIns="77550" wrap="square" tIns="77550">
              <a:noAutofit/>
            </a:bodyPr>
            <a:lstStyle/>
            <a:p>
              <a:pPr indent="0" lvl="0" marL="0" rtl="0" algn="l">
                <a:lnSpc>
                  <a:spcPct val="116666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2459">
                  <a:solidFill>
                    <a:schemeClr val="lt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Problem Statement</a:t>
              </a:r>
              <a:endParaRPr sz="2714">
                <a:solidFill>
                  <a:srgbClr val="FFFCF5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71E86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/>
        </p:nvSpPr>
        <p:spPr>
          <a:xfrm>
            <a:off x="830500" y="2115725"/>
            <a:ext cx="4319400" cy="1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Python programming language for implementation.</a:t>
            </a:r>
            <a:endParaRPr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83" name="Google Shape;183;p29"/>
          <p:cNvSpPr txBox="1"/>
          <p:nvPr/>
        </p:nvSpPr>
        <p:spPr>
          <a:xfrm>
            <a:off x="830450" y="3314150"/>
            <a:ext cx="43194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OpenCV library for image processing tasks.</a:t>
            </a:r>
            <a:endParaRPr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84" name="Google Shape;184;p2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636" r="16629" t="0"/>
          <a:stretch/>
        </p:blipFill>
        <p:spPr>
          <a:xfrm>
            <a:off x="5820700" y="318625"/>
            <a:ext cx="2966700" cy="4445700"/>
          </a:xfrm>
          <a:prstGeom prst="roundRect">
            <a:avLst>
              <a:gd fmla="val 3977" name="adj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5" name="Google Shape;185;p29"/>
          <p:cNvSpPr/>
          <p:nvPr/>
        </p:nvSpPr>
        <p:spPr>
          <a:xfrm>
            <a:off x="552200" y="2222025"/>
            <a:ext cx="170100" cy="170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9"/>
          <p:cNvSpPr/>
          <p:nvPr/>
        </p:nvSpPr>
        <p:spPr>
          <a:xfrm>
            <a:off x="552200" y="3441225"/>
            <a:ext cx="170100" cy="170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9"/>
          <p:cNvSpPr txBox="1"/>
          <p:nvPr/>
        </p:nvSpPr>
        <p:spPr>
          <a:xfrm>
            <a:off x="830150" y="373100"/>
            <a:ext cx="4319400" cy="15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Technologies Used</a:t>
            </a:r>
            <a:endParaRPr b="1" sz="36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/>
          <p:nvPr/>
        </p:nvSpPr>
        <p:spPr>
          <a:xfrm>
            <a:off x="7413900" y="0"/>
            <a:ext cx="17301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3" name="Google Shape;193;p30"/>
          <p:cNvCxnSpPr/>
          <p:nvPr/>
        </p:nvCxnSpPr>
        <p:spPr>
          <a:xfrm>
            <a:off x="893300" y="35925"/>
            <a:ext cx="0" cy="506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30"/>
          <p:cNvSpPr/>
          <p:nvPr/>
        </p:nvSpPr>
        <p:spPr>
          <a:xfrm>
            <a:off x="775700" y="923815"/>
            <a:ext cx="234900" cy="225600"/>
          </a:xfrm>
          <a:prstGeom prst="ellipse">
            <a:avLst/>
          </a:prstGeom>
          <a:solidFill>
            <a:srgbClr val="5615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0"/>
          <p:cNvSpPr/>
          <p:nvPr/>
        </p:nvSpPr>
        <p:spPr>
          <a:xfrm>
            <a:off x="775700" y="2550890"/>
            <a:ext cx="234900" cy="225600"/>
          </a:xfrm>
          <a:prstGeom prst="ellipse">
            <a:avLst/>
          </a:prstGeom>
          <a:solidFill>
            <a:srgbClr val="5615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0"/>
          <p:cNvSpPr txBox="1"/>
          <p:nvPr/>
        </p:nvSpPr>
        <p:spPr>
          <a:xfrm>
            <a:off x="1194175" y="805775"/>
            <a:ext cx="3099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A64D79"/>
                </a:solidFill>
                <a:latin typeface="Nunito Sans"/>
                <a:ea typeface="Nunito Sans"/>
                <a:cs typeface="Nunito Sans"/>
                <a:sym typeface="Nunito Sans"/>
              </a:rPr>
              <a:t>Develop a system to convert images into cartoon-like versions automatically.</a:t>
            </a:r>
            <a:endParaRPr b="1" sz="1800">
              <a:solidFill>
                <a:srgbClr val="A64D79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7" name="Google Shape;197;p30"/>
          <p:cNvSpPr txBox="1"/>
          <p:nvPr/>
        </p:nvSpPr>
        <p:spPr>
          <a:xfrm>
            <a:off x="1189300" y="2432850"/>
            <a:ext cx="3099600" cy="24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A64D79"/>
                </a:solidFill>
                <a:latin typeface="Nunito Sans"/>
                <a:ea typeface="Nunito Sans"/>
                <a:cs typeface="Nunito Sans"/>
                <a:sym typeface="Nunito Sans"/>
              </a:rPr>
              <a:t>Apply sequential image processing techniques to enhance edges and colors.</a:t>
            </a:r>
            <a:endParaRPr b="1" sz="1700">
              <a:solidFill>
                <a:srgbClr val="A64D79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8" name="Google Shape;198;p30"/>
          <p:cNvSpPr txBox="1"/>
          <p:nvPr/>
        </p:nvSpPr>
        <p:spPr>
          <a:xfrm>
            <a:off x="4691600" y="1014725"/>
            <a:ext cx="3518700" cy="26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9" name="Google Shape;199;p30"/>
          <p:cNvSpPr/>
          <p:nvPr/>
        </p:nvSpPr>
        <p:spPr>
          <a:xfrm>
            <a:off x="4691600" y="923825"/>
            <a:ext cx="4279800" cy="23271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56156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Objectives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/>
          <p:nvPr/>
        </p:nvSpPr>
        <p:spPr>
          <a:xfrm>
            <a:off x="7413900" y="-332145"/>
            <a:ext cx="17301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1"/>
          <p:cNvSpPr/>
          <p:nvPr/>
        </p:nvSpPr>
        <p:spPr>
          <a:xfrm>
            <a:off x="4485275" y="470630"/>
            <a:ext cx="3930600" cy="3056700"/>
          </a:xfrm>
          <a:prstGeom prst="rect">
            <a:avLst/>
          </a:prstGeom>
          <a:solidFill>
            <a:srgbClr val="771E8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6" name="Google Shape;206;p31"/>
          <p:cNvCxnSpPr/>
          <p:nvPr/>
        </p:nvCxnSpPr>
        <p:spPr>
          <a:xfrm>
            <a:off x="893300" y="35925"/>
            <a:ext cx="0" cy="5067300"/>
          </a:xfrm>
          <a:prstGeom prst="straightConnector1">
            <a:avLst/>
          </a:prstGeom>
          <a:noFill/>
          <a:ln cap="flat" cmpd="sng" w="19050">
            <a:solidFill>
              <a:srgbClr val="A97EE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31"/>
          <p:cNvSpPr/>
          <p:nvPr/>
        </p:nvSpPr>
        <p:spPr>
          <a:xfrm>
            <a:off x="775700" y="923815"/>
            <a:ext cx="234900" cy="225600"/>
          </a:xfrm>
          <a:prstGeom prst="ellipse">
            <a:avLst/>
          </a:prstGeom>
          <a:solidFill>
            <a:srgbClr val="771E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1"/>
          <p:cNvSpPr/>
          <p:nvPr/>
        </p:nvSpPr>
        <p:spPr>
          <a:xfrm>
            <a:off x="775700" y="2550890"/>
            <a:ext cx="234900" cy="225600"/>
          </a:xfrm>
          <a:prstGeom prst="ellipse">
            <a:avLst/>
          </a:prstGeom>
          <a:solidFill>
            <a:srgbClr val="771E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1"/>
          <p:cNvSpPr txBox="1"/>
          <p:nvPr/>
        </p:nvSpPr>
        <p:spPr>
          <a:xfrm>
            <a:off x="1194175" y="805775"/>
            <a:ext cx="3099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74EA7"/>
                </a:solidFill>
                <a:latin typeface="Nunito Sans"/>
                <a:ea typeface="Nunito Sans"/>
                <a:cs typeface="Nunito Sans"/>
                <a:sym typeface="Nunito Sans"/>
              </a:rPr>
              <a:t>Technically feasible using OpenCV’s image processing capabilities.</a:t>
            </a:r>
            <a:endParaRPr b="1" sz="1800">
              <a:solidFill>
                <a:srgbClr val="674EA7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10" name="Google Shape;210;p31"/>
          <p:cNvSpPr txBox="1"/>
          <p:nvPr/>
        </p:nvSpPr>
        <p:spPr>
          <a:xfrm>
            <a:off x="1189300" y="2432850"/>
            <a:ext cx="3099600" cy="24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674EA7"/>
                </a:solidFill>
                <a:latin typeface="Nunito Sans"/>
                <a:ea typeface="Nunito Sans"/>
                <a:cs typeface="Nunito Sans"/>
                <a:sym typeface="Nunito Sans"/>
              </a:rPr>
              <a:t>Cost-effective as it uses open-source tools and requires minimal hardware.</a:t>
            </a:r>
            <a:endParaRPr b="1" sz="1700">
              <a:solidFill>
                <a:srgbClr val="674EA7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11" name="Google Shape;211;p31"/>
          <p:cNvSpPr txBox="1"/>
          <p:nvPr/>
        </p:nvSpPr>
        <p:spPr>
          <a:xfrm>
            <a:off x="4691600" y="682580"/>
            <a:ext cx="3518700" cy="26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Feasibility Study</a:t>
            </a:r>
            <a:endParaRPr b="1" sz="29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212" name="Google Shape;21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675" y="1529550"/>
            <a:ext cx="2630925" cy="336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/>
        </p:nvSpPr>
        <p:spPr>
          <a:xfrm>
            <a:off x="4668450" y="1319871"/>
            <a:ext cx="3564900" cy="26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6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Methodology</a:t>
            </a:r>
            <a:endParaRPr b="1" sz="46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grpSp>
        <p:nvGrpSpPr>
          <p:cNvPr id="218" name="Google Shape;218;p32"/>
          <p:cNvGrpSpPr/>
          <p:nvPr/>
        </p:nvGrpSpPr>
        <p:grpSpPr>
          <a:xfrm flipH="1">
            <a:off x="5626075" y="2464046"/>
            <a:ext cx="2941825" cy="895500"/>
            <a:chOff x="857524" y="1835946"/>
            <a:chExt cx="2941825" cy="895500"/>
          </a:xfrm>
        </p:grpSpPr>
        <p:sp>
          <p:nvSpPr>
            <p:cNvPr id="219" name="Google Shape;219;p32"/>
            <p:cNvSpPr txBox="1"/>
            <p:nvPr/>
          </p:nvSpPr>
          <p:spPr>
            <a:xfrm>
              <a:off x="857524" y="1835946"/>
              <a:ext cx="2077200" cy="89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Detect edges with adaptive thresholding.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20" name="Google Shape;220;p32"/>
            <p:cNvCxnSpPr/>
            <p:nvPr/>
          </p:nvCxnSpPr>
          <p:spPr>
            <a:xfrm rot="10800000">
              <a:off x="3046949" y="2215320"/>
              <a:ext cx="7524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21" name="Google Shape;221;p32"/>
            <p:cNvSpPr/>
            <p:nvPr/>
          </p:nvSpPr>
          <p:spPr>
            <a:xfrm>
              <a:off x="3020371" y="2111851"/>
              <a:ext cx="198600" cy="198300"/>
            </a:xfrm>
            <a:prstGeom prst="ellipse">
              <a:avLst/>
            </a:prstGeom>
            <a:solidFill>
              <a:srgbClr val="80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2"/>
            <p:cNvSpPr txBox="1"/>
            <p:nvPr/>
          </p:nvSpPr>
          <p:spPr>
            <a:xfrm>
              <a:off x="2995927" y="2051434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23" name="Google Shape;223;p32"/>
          <p:cNvGrpSpPr/>
          <p:nvPr/>
        </p:nvGrpSpPr>
        <p:grpSpPr>
          <a:xfrm>
            <a:off x="713303" y="3177971"/>
            <a:ext cx="2862669" cy="698400"/>
            <a:chOff x="1000726" y="1856545"/>
            <a:chExt cx="3176508" cy="698400"/>
          </a:xfrm>
        </p:grpSpPr>
        <p:sp>
          <p:nvSpPr>
            <p:cNvPr id="224" name="Google Shape;224;p32"/>
            <p:cNvSpPr txBox="1"/>
            <p:nvPr/>
          </p:nvSpPr>
          <p:spPr>
            <a:xfrm>
              <a:off x="1000726" y="1856545"/>
              <a:ext cx="17727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Smooth colors using bilateral filtering.</a:t>
              </a:r>
              <a:endParaRPr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25" name="Google Shape;225;p32"/>
            <p:cNvCxnSpPr/>
            <p:nvPr/>
          </p:nvCxnSpPr>
          <p:spPr>
            <a:xfrm rot="10800000">
              <a:off x="3046834" y="2215329"/>
              <a:ext cx="11304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26" name="Google Shape;226;p32"/>
            <p:cNvSpPr/>
            <p:nvPr/>
          </p:nvSpPr>
          <p:spPr>
            <a:xfrm>
              <a:off x="3020371" y="2111851"/>
              <a:ext cx="198600" cy="198300"/>
            </a:xfrm>
            <a:prstGeom prst="ellipse">
              <a:avLst/>
            </a:prstGeom>
            <a:solidFill>
              <a:srgbClr val="93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2"/>
            <p:cNvSpPr txBox="1"/>
            <p:nvPr/>
          </p:nvSpPr>
          <p:spPr>
            <a:xfrm>
              <a:off x="2995927" y="2051434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28" name="Google Shape;228;p32"/>
          <p:cNvGrpSpPr/>
          <p:nvPr/>
        </p:nvGrpSpPr>
        <p:grpSpPr>
          <a:xfrm flipH="1">
            <a:off x="4837475" y="1118276"/>
            <a:ext cx="3730429" cy="1047300"/>
            <a:chOff x="857520" y="1684225"/>
            <a:chExt cx="3730429" cy="1047300"/>
          </a:xfrm>
        </p:grpSpPr>
        <p:sp>
          <p:nvSpPr>
            <p:cNvPr id="229" name="Google Shape;229;p32"/>
            <p:cNvSpPr txBox="1"/>
            <p:nvPr/>
          </p:nvSpPr>
          <p:spPr>
            <a:xfrm>
              <a:off x="857520" y="1684225"/>
              <a:ext cx="2077200" cy="10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Convert image to grayscale to simplify intensity variations.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30" name="Google Shape;230;p32"/>
            <p:cNvCxnSpPr/>
            <p:nvPr/>
          </p:nvCxnSpPr>
          <p:spPr>
            <a:xfrm rot="10800000">
              <a:off x="3046849" y="2215320"/>
              <a:ext cx="15411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31" name="Google Shape;231;p32"/>
            <p:cNvSpPr/>
            <p:nvPr/>
          </p:nvSpPr>
          <p:spPr>
            <a:xfrm>
              <a:off x="3020371" y="2111851"/>
              <a:ext cx="198600" cy="1983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2"/>
            <p:cNvSpPr txBox="1"/>
            <p:nvPr/>
          </p:nvSpPr>
          <p:spPr>
            <a:xfrm>
              <a:off x="2995927" y="2051434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233" name="Google Shape;233;p32"/>
          <p:cNvGrpSpPr/>
          <p:nvPr/>
        </p:nvGrpSpPr>
        <p:grpSpPr>
          <a:xfrm>
            <a:off x="2874373" y="1327488"/>
            <a:ext cx="3509166" cy="3251991"/>
            <a:chOff x="3217473" y="1225350"/>
            <a:chExt cx="3118150" cy="3159727"/>
          </a:xfrm>
        </p:grpSpPr>
        <p:sp>
          <p:nvSpPr>
            <p:cNvPr id="234" name="Google Shape;234;p32"/>
            <p:cNvSpPr/>
            <p:nvPr/>
          </p:nvSpPr>
          <p:spPr>
            <a:xfrm>
              <a:off x="3579175" y="2711400"/>
              <a:ext cx="2396410" cy="971161"/>
            </a:xfrm>
            <a:custGeom>
              <a:rect b="b" l="l" r="r" t="t"/>
              <a:pathLst>
                <a:path extrusionOk="0" h="12970" w="39012">
                  <a:moveTo>
                    <a:pt x="0" y="5914"/>
                  </a:moveTo>
                  <a:lnTo>
                    <a:pt x="19531" y="12970"/>
                  </a:lnTo>
                  <a:lnTo>
                    <a:pt x="39012" y="5914"/>
                  </a:lnTo>
                  <a:lnTo>
                    <a:pt x="1958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35" name="Google Shape;235;p32"/>
            <p:cNvSpPr/>
            <p:nvPr/>
          </p:nvSpPr>
          <p:spPr>
            <a:xfrm>
              <a:off x="3730755" y="2527208"/>
              <a:ext cx="2079127" cy="837209"/>
            </a:xfrm>
            <a:custGeom>
              <a:rect b="b" l="l" r="r" t="t"/>
              <a:pathLst>
                <a:path extrusionOk="0" h="16300" w="49248">
                  <a:moveTo>
                    <a:pt x="0" y="7554"/>
                  </a:moveTo>
                  <a:lnTo>
                    <a:pt x="24649" y="16300"/>
                  </a:lnTo>
                  <a:lnTo>
                    <a:pt x="49248" y="7604"/>
                  </a:lnTo>
                  <a:lnTo>
                    <a:pt x="2459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36" name="Google Shape;236;p32"/>
            <p:cNvSpPr/>
            <p:nvPr/>
          </p:nvSpPr>
          <p:spPr>
            <a:xfrm>
              <a:off x="3946479" y="2252239"/>
              <a:ext cx="1647477" cy="663383"/>
            </a:xfrm>
            <a:custGeom>
              <a:rect b="b" l="l" r="r" t="t"/>
              <a:pathLst>
                <a:path extrusionOk="0" h="12970" w="39012">
                  <a:moveTo>
                    <a:pt x="0" y="5914"/>
                  </a:moveTo>
                  <a:lnTo>
                    <a:pt x="19531" y="12970"/>
                  </a:lnTo>
                  <a:lnTo>
                    <a:pt x="39012" y="5914"/>
                  </a:lnTo>
                  <a:lnTo>
                    <a:pt x="1958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37" name="Google Shape;237;p32"/>
            <p:cNvSpPr/>
            <p:nvPr/>
          </p:nvSpPr>
          <p:spPr>
            <a:xfrm>
              <a:off x="4265445" y="1828277"/>
              <a:ext cx="1014014" cy="416547"/>
            </a:xfrm>
            <a:custGeom>
              <a:rect b="b" l="l" r="r" t="t"/>
              <a:pathLst>
                <a:path extrusionOk="0" h="8150" w="24053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38" name="Google Shape;238;p32"/>
            <p:cNvSpPr/>
            <p:nvPr/>
          </p:nvSpPr>
          <p:spPr>
            <a:xfrm>
              <a:off x="3217473" y="3154705"/>
              <a:ext cx="1559116" cy="1230372"/>
            </a:xfrm>
            <a:custGeom>
              <a:rect b="b" l="l" r="r" t="t"/>
              <a:pathLst>
                <a:path extrusionOk="0" h="20822" w="31954">
                  <a:moveTo>
                    <a:pt x="7355" y="0"/>
                  </a:moveTo>
                  <a:lnTo>
                    <a:pt x="31954" y="8796"/>
                  </a:lnTo>
                  <a:lnTo>
                    <a:pt x="31954" y="20822"/>
                  </a:lnTo>
                  <a:lnTo>
                    <a:pt x="0" y="8895"/>
                  </a:lnTo>
                  <a:close/>
                </a:path>
              </a:pathLst>
            </a:custGeom>
            <a:solidFill>
              <a:srgbClr val="561561"/>
            </a:solidFill>
            <a:ln>
              <a:noFill/>
            </a:ln>
          </p:spPr>
        </p:sp>
        <p:sp>
          <p:nvSpPr>
            <p:cNvPr id="239" name="Google Shape;239;p32"/>
            <p:cNvSpPr/>
            <p:nvPr/>
          </p:nvSpPr>
          <p:spPr>
            <a:xfrm>
              <a:off x="3790596" y="2554725"/>
              <a:ext cx="982143" cy="653205"/>
            </a:xfrm>
            <a:custGeom>
              <a:rect b="b" l="l" r="r" t="t"/>
              <a:pathLst>
                <a:path extrusionOk="0" h="12771" w="23257">
                  <a:moveTo>
                    <a:pt x="3727" y="0"/>
                  </a:moveTo>
                  <a:lnTo>
                    <a:pt x="0" y="4522"/>
                  </a:lnTo>
                  <a:lnTo>
                    <a:pt x="23257" y="12771"/>
                  </a:lnTo>
                  <a:lnTo>
                    <a:pt x="23257" y="7056"/>
                  </a:lnTo>
                  <a:close/>
                </a:path>
              </a:pathLst>
            </a:custGeom>
            <a:gradFill>
              <a:gsLst>
                <a:gs pos="0">
                  <a:srgbClr val="FFCA37"/>
                </a:gs>
                <a:gs pos="100000">
                  <a:srgbClr val="AD8107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40" name="Google Shape;240;p32"/>
            <p:cNvSpPr/>
            <p:nvPr/>
          </p:nvSpPr>
          <p:spPr>
            <a:xfrm flipH="1">
              <a:off x="4770690" y="2554725"/>
              <a:ext cx="982143" cy="653205"/>
            </a:xfrm>
            <a:custGeom>
              <a:rect b="b" l="l" r="r" t="t"/>
              <a:pathLst>
                <a:path extrusionOk="0" h="12771" w="23257">
                  <a:moveTo>
                    <a:pt x="3727" y="0"/>
                  </a:moveTo>
                  <a:lnTo>
                    <a:pt x="0" y="4522"/>
                  </a:lnTo>
                  <a:lnTo>
                    <a:pt x="23257" y="12771"/>
                  </a:lnTo>
                  <a:lnTo>
                    <a:pt x="23257" y="7056"/>
                  </a:lnTo>
                  <a:close/>
                </a:path>
              </a:pathLst>
            </a:custGeom>
            <a:solidFill>
              <a:srgbClr val="F4B400"/>
            </a:solidFill>
            <a:ln>
              <a:noFill/>
            </a:ln>
          </p:spPr>
        </p:sp>
        <p:sp>
          <p:nvSpPr>
            <p:cNvPr id="241" name="Google Shape;241;p32"/>
            <p:cNvSpPr/>
            <p:nvPr/>
          </p:nvSpPr>
          <p:spPr>
            <a:xfrm>
              <a:off x="4002555" y="2023456"/>
              <a:ext cx="770191" cy="72189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561561"/>
            </a:solidFill>
            <a:ln>
              <a:noFill/>
            </a:ln>
          </p:spPr>
        </p:sp>
        <p:sp>
          <p:nvSpPr>
            <p:cNvPr id="242" name="Google Shape;242;p32"/>
            <p:cNvSpPr/>
            <p:nvPr/>
          </p:nvSpPr>
          <p:spPr>
            <a:xfrm flipH="1">
              <a:off x="4770683" y="2023456"/>
              <a:ext cx="770191" cy="72189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771E86"/>
            </a:solidFill>
            <a:ln>
              <a:noFill/>
            </a:ln>
          </p:spPr>
        </p:sp>
        <p:sp>
          <p:nvSpPr>
            <p:cNvPr id="243" name="Google Shape;243;p32"/>
            <p:cNvSpPr/>
            <p:nvPr/>
          </p:nvSpPr>
          <p:spPr>
            <a:xfrm>
              <a:off x="4323640" y="1225350"/>
              <a:ext cx="449116" cy="85401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561561"/>
            </a:solidFill>
            <a:ln>
              <a:noFill/>
            </a:ln>
          </p:spPr>
        </p:sp>
        <p:sp>
          <p:nvSpPr>
            <p:cNvPr id="244" name="Google Shape;244;p32"/>
            <p:cNvSpPr/>
            <p:nvPr/>
          </p:nvSpPr>
          <p:spPr>
            <a:xfrm flipH="1">
              <a:off x="4770673" y="1225350"/>
              <a:ext cx="449116" cy="85401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701C7F"/>
            </a:solidFill>
            <a:ln>
              <a:noFill/>
            </a:ln>
          </p:spPr>
        </p:sp>
        <p:sp>
          <p:nvSpPr>
            <p:cNvPr id="245" name="Google Shape;245;p32"/>
            <p:cNvSpPr/>
            <p:nvPr/>
          </p:nvSpPr>
          <p:spPr>
            <a:xfrm>
              <a:off x="3636034" y="2553603"/>
              <a:ext cx="1136642" cy="946913"/>
            </a:xfrm>
            <a:custGeom>
              <a:rect b="b" l="l" r="r" t="t"/>
              <a:pathLst>
                <a:path extrusionOk="0" h="46623" w="65016">
                  <a:moveTo>
                    <a:pt x="17858" y="0"/>
                  </a:moveTo>
                  <a:lnTo>
                    <a:pt x="0" y="22135"/>
                  </a:lnTo>
                  <a:lnTo>
                    <a:pt x="65016" y="46623"/>
                  </a:lnTo>
                  <a:lnTo>
                    <a:pt x="65016" y="17537"/>
                  </a:lnTo>
                  <a:close/>
                </a:path>
              </a:pathLst>
            </a:custGeom>
            <a:solidFill>
              <a:srgbClr val="561561"/>
            </a:solidFill>
            <a:ln>
              <a:noFill/>
            </a:ln>
          </p:spPr>
        </p:sp>
        <p:sp>
          <p:nvSpPr>
            <p:cNvPr id="246" name="Google Shape;246;p32"/>
            <p:cNvSpPr/>
            <p:nvPr/>
          </p:nvSpPr>
          <p:spPr>
            <a:xfrm flipH="1">
              <a:off x="4770657" y="2555106"/>
              <a:ext cx="1136642" cy="946913"/>
            </a:xfrm>
            <a:custGeom>
              <a:rect b="b" l="l" r="r" t="t"/>
              <a:pathLst>
                <a:path extrusionOk="0" h="46623" w="65016">
                  <a:moveTo>
                    <a:pt x="17858" y="0"/>
                  </a:moveTo>
                  <a:lnTo>
                    <a:pt x="0" y="22135"/>
                  </a:lnTo>
                  <a:lnTo>
                    <a:pt x="65016" y="46623"/>
                  </a:lnTo>
                  <a:lnTo>
                    <a:pt x="65016" y="17537"/>
                  </a:lnTo>
                  <a:close/>
                </a:path>
              </a:pathLst>
            </a:custGeom>
            <a:solidFill>
              <a:srgbClr val="802090"/>
            </a:solidFill>
            <a:ln>
              <a:noFill/>
            </a:ln>
          </p:spPr>
        </p:sp>
        <p:sp>
          <p:nvSpPr>
            <p:cNvPr id="247" name="Google Shape;247;p32"/>
            <p:cNvSpPr/>
            <p:nvPr/>
          </p:nvSpPr>
          <p:spPr>
            <a:xfrm flipH="1">
              <a:off x="4776508" y="3154705"/>
              <a:ext cx="1559116" cy="1230372"/>
            </a:xfrm>
            <a:custGeom>
              <a:rect b="b" l="l" r="r" t="t"/>
              <a:pathLst>
                <a:path extrusionOk="0" h="20822" w="31954">
                  <a:moveTo>
                    <a:pt x="7355" y="0"/>
                  </a:moveTo>
                  <a:lnTo>
                    <a:pt x="31954" y="8796"/>
                  </a:lnTo>
                  <a:lnTo>
                    <a:pt x="31954" y="20822"/>
                  </a:lnTo>
                  <a:lnTo>
                    <a:pt x="0" y="8895"/>
                  </a:lnTo>
                  <a:close/>
                </a:path>
              </a:pathLst>
            </a:custGeom>
            <a:solidFill>
              <a:srgbClr val="9325A5"/>
            </a:solidFill>
            <a:ln>
              <a:noFill/>
            </a:ln>
          </p:spPr>
        </p:sp>
      </p:grpSp>
      <p:grpSp>
        <p:nvGrpSpPr>
          <p:cNvPr id="248" name="Google Shape;248;p32"/>
          <p:cNvGrpSpPr/>
          <p:nvPr/>
        </p:nvGrpSpPr>
        <p:grpSpPr>
          <a:xfrm>
            <a:off x="979012" y="1849996"/>
            <a:ext cx="2998830" cy="1047300"/>
            <a:chOff x="1115329" y="1684230"/>
            <a:chExt cx="3061905" cy="1047300"/>
          </a:xfrm>
        </p:grpSpPr>
        <p:sp>
          <p:nvSpPr>
            <p:cNvPr id="249" name="Google Shape;249;p32"/>
            <p:cNvSpPr txBox="1"/>
            <p:nvPr/>
          </p:nvSpPr>
          <p:spPr>
            <a:xfrm>
              <a:off x="1115329" y="1684230"/>
              <a:ext cx="1819500" cy="10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Reduce noise using median blur to preserve edges.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.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50" name="Google Shape;250;p32"/>
            <p:cNvCxnSpPr/>
            <p:nvPr/>
          </p:nvCxnSpPr>
          <p:spPr>
            <a:xfrm rot="10800000">
              <a:off x="3046834" y="2215329"/>
              <a:ext cx="11304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51" name="Google Shape;251;p32"/>
            <p:cNvSpPr/>
            <p:nvPr/>
          </p:nvSpPr>
          <p:spPr>
            <a:xfrm>
              <a:off x="3020371" y="2111851"/>
              <a:ext cx="198600" cy="198300"/>
            </a:xfrm>
            <a:prstGeom prst="ellipse">
              <a:avLst/>
            </a:prstGeom>
            <a:solidFill>
              <a:srgbClr val="771E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2"/>
            <p:cNvSpPr txBox="1"/>
            <p:nvPr/>
          </p:nvSpPr>
          <p:spPr>
            <a:xfrm>
              <a:off x="2995927" y="2051434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253" name="Google Shape;253;p32"/>
          <p:cNvSpPr txBox="1"/>
          <p:nvPr/>
        </p:nvSpPr>
        <p:spPr>
          <a:xfrm>
            <a:off x="219925" y="121400"/>
            <a:ext cx="5820600" cy="698400"/>
          </a:xfrm>
          <a:prstGeom prst="rect">
            <a:avLst/>
          </a:prstGeom>
          <a:solidFill>
            <a:srgbClr val="520C41"/>
          </a:solidFill>
          <a:ln>
            <a:noFill/>
          </a:ln>
        </p:spPr>
        <p:txBody>
          <a:bodyPr anchorCtr="0" anchor="t" bIns="365750" lIns="137150" spcFirstLastPara="1" rIns="2651750" wrap="square" tIns="13715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FEFEFE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METHODOLOGY</a:t>
            </a:r>
            <a:endParaRPr sz="3100">
              <a:solidFill>
                <a:srgbClr val="FEFEFE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33"/>
          <p:cNvGrpSpPr/>
          <p:nvPr/>
        </p:nvGrpSpPr>
        <p:grpSpPr>
          <a:xfrm>
            <a:off x="4227158" y="1475025"/>
            <a:ext cx="2326872" cy="1823436"/>
            <a:chOff x="4526679" y="2197792"/>
            <a:chExt cx="2281023" cy="1388862"/>
          </a:xfrm>
        </p:grpSpPr>
        <p:sp>
          <p:nvSpPr>
            <p:cNvPr id="259" name="Google Shape;259;p33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solidFill>
              <a:srgbClr val="9325A5"/>
            </a:solidFill>
            <a:ln>
              <a:noFill/>
            </a:ln>
          </p:spPr>
          <p:txBody>
            <a:bodyPr anchorCtr="0" anchor="ctr" bIns="120025" lIns="120025" spcFirstLastPara="1" rIns="120025" wrap="square" tIns="12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0" name="Google Shape;260;p33"/>
            <p:cNvGrpSpPr/>
            <p:nvPr/>
          </p:nvGrpSpPr>
          <p:grpSpPr>
            <a:xfrm>
              <a:off x="4526679" y="2197792"/>
              <a:ext cx="2280939" cy="1388862"/>
              <a:chOff x="4526679" y="2197792"/>
              <a:chExt cx="2280939" cy="1388862"/>
            </a:xfrm>
          </p:grpSpPr>
          <p:grpSp>
            <p:nvGrpSpPr>
              <p:cNvPr id="261" name="Google Shape;261;p33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262" name="Google Shape;262;p33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63" name="Google Shape;263;p33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120025" lIns="120025" spcFirstLastPara="1" rIns="120025" wrap="square" tIns="1200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64" name="Google Shape;264;p33"/>
              <p:cNvSpPr txBox="1"/>
              <p:nvPr/>
            </p:nvSpPr>
            <p:spPr>
              <a:xfrm>
                <a:off x="4526679" y="3215253"/>
                <a:ext cx="6927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0025" lIns="120025" spcFirstLastPara="1" rIns="120025" wrap="square" tIns="1200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2101"/>
                  </a:spcAft>
                  <a:buNone/>
                </a:pPr>
                <a:r>
                  <a:rPr b="1" lang="en" sz="1575"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 sz="1575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5" name="Google Shape;265;p33"/>
              <p:cNvSpPr txBox="1"/>
              <p:nvPr/>
            </p:nvSpPr>
            <p:spPr>
              <a:xfrm>
                <a:off x="4753218" y="2197792"/>
                <a:ext cx="2054400" cy="602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0025" lIns="120025" spcFirstLastPara="1" rIns="120025" wrap="square" tIns="1200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en" sz="1444">
                    <a:solidFill>
                      <a:schemeClr val="dk1"/>
                    </a:solidFill>
                    <a:latin typeface="Nunito Sans"/>
                    <a:ea typeface="Nunito Sans"/>
                    <a:cs typeface="Nunito Sans"/>
                    <a:sym typeface="Nunito Sans"/>
                  </a:rPr>
                  <a:t>Color Smoothing: </a:t>
                </a:r>
                <a:r>
                  <a:rPr lang="en" sz="1444">
                    <a:solidFill>
                      <a:schemeClr val="dk1"/>
                    </a:solidFill>
                    <a:latin typeface="Nunito Sans"/>
                    <a:ea typeface="Nunito Sans"/>
                    <a:cs typeface="Nunito Sans"/>
                    <a:sym typeface="Nunito Sans"/>
                  </a:rPr>
                  <a:t>Bilateral filtering on the original image.</a:t>
                </a:r>
                <a:endParaRPr sz="1444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2101"/>
                  </a:spcAft>
                  <a:buNone/>
                </a:pPr>
                <a:r>
                  <a:t/>
                </a:r>
                <a:endParaRPr b="1" sz="1444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66" name="Google Shape;266;p33"/>
          <p:cNvGrpSpPr/>
          <p:nvPr/>
        </p:nvGrpSpPr>
        <p:grpSpPr>
          <a:xfrm>
            <a:off x="6174662" y="2137783"/>
            <a:ext cx="2775835" cy="2040841"/>
            <a:chOff x="6435810" y="2702596"/>
            <a:chExt cx="2721140" cy="1554453"/>
          </a:xfrm>
        </p:grpSpPr>
        <p:sp>
          <p:nvSpPr>
            <p:cNvPr id="267" name="Google Shape;267;p33"/>
            <p:cNvSpPr/>
            <p:nvPr/>
          </p:nvSpPr>
          <p:spPr>
            <a:xfrm>
              <a:off x="6807650" y="3079475"/>
              <a:ext cx="2349300" cy="133500"/>
            </a:xfrm>
            <a:prstGeom prst="rect">
              <a:avLst/>
            </a:prstGeom>
            <a:solidFill>
              <a:srgbClr val="561561"/>
            </a:solidFill>
            <a:ln>
              <a:noFill/>
            </a:ln>
          </p:spPr>
          <p:txBody>
            <a:bodyPr anchorCtr="0" anchor="ctr" bIns="120025" lIns="120025" spcFirstLastPara="1" rIns="120025" wrap="square" tIns="12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8" name="Google Shape;268;p33"/>
            <p:cNvGrpSpPr/>
            <p:nvPr/>
          </p:nvGrpSpPr>
          <p:grpSpPr>
            <a:xfrm>
              <a:off x="6435810" y="2702596"/>
              <a:ext cx="2223965" cy="1554453"/>
              <a:chOff x="6435810" y="2702596"/>
              <a:chExt cx="2223965" cy="1554453"/>
            </a:xfrm>
          </p:grpSpPr>
          <p:grpSp>
            <p:nvGrpSpPr>
              <p:cNvPr id="269" name="Google Shape;269;p33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270" name="Google Shape;270;p33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71" name="Google Shape;271;p33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120025" lIns="120025" spcFirstLastPara="1" rIns="120025" wrap="square" tIns="1200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72" name="Google Shape;272;p33"/>
              <p:cNvSpPr txBox="1"/>
              <p:nvPr/>
            </p:nvSpPr>
            <p:spPr>
              <a:xfrm>
                <a:off x="6435810" y="2702596"/>
                <a:ext cx="7458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0025" lIns="120025" spcFirstLastPara="1" rIns="120025" wrap="square" tIns="1200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2101"/>
                  </a:spcAft>
                  <a:buNone/>
                </a:pPr>
                <a:r>
                  <a:rPr b="1" lang="en" sz="1575"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 sz="1575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3" name="Google Shape;273;p33"/>
              <p:cNvSpPr txBox="1"/>
              <p:nvPr/>
            </p:nvSpPr>
            <p:spPr>
              <a:xfrm>
                <a:off x="6676775" y="3494449"/>
                <a:ext cx="1983000" cy="76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0025" lIns="120025" spcFirstLastPara="1" rIns="120025" wrap="square" tIns="1200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en" sz="1444">
                    <a:solidFill>
                      <a:schemeClr val="dk1"/>
                    </a:solidFill>
                    <a:latin typeface="Nunito Sans"/>
                    <a:ea typeface="Nunito Sans"/>
                    <a:cs typeface="Nunito Sans"/>
                    <a:sym typeface="Nunito Sans"/>
                  </a:rPr>
                  <a:t>Image Combination:</a:t>
                </a:r>
                <a:r>
                  <a:rPr lang="en" sz="1444">
                    <a:solidFill>
                      <a:schemeClr val="dk1"/>
                    </a:solidFill>
                    <a:latin typeface="Nunito Sans"/>
                    <a:ea typeface="Nunito Sans"/>
                    <a:cs typeface="Nunito Sans"/>
                    <a:sym typeface="Nunito Sans"/>
                  </a:rPr>
                  <a:t> Overlaying edges on smoothed colors.</a:t>
                </a:r>
                <a:endParaRPr sz="1444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2101"/>
                  </a:spcAft>
                  <a:buNone/>
                </a:pPr>
                <a:r>
                  <a:t/>
                </a:r>
                <a:endParaRPr b="1" sz="1444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74" name="Google Shape;274;p33"/>
          <p:cNvGrpSpPr/>
          <p:nvPr/>
        </p:nvGrpSpPr>
        <p:grpSpPr>
          <a:xfrm>
            <a:off x="115453" y="1475035"/>
            <a:ext cx="2443175" cy="1823440"/>
            <a:chOff x="495991" y="2197799"/>
            <a:chExt cx="2395034" cy="1388864"/>
          </a:xfrm>
        </p:grpSpPr>
        <p:sp>
          <p:nvSpPr>
            <p:cNvPr id="275" name="Google Shape;275;p33"/>
            <p:cNvSpPr/>
            <p:nvPr/>
          </p:nvSpPr>
          <p:spPr>
            <a:xfrm>
              <a:off x="932600" y="3079475"/>
              <a:ext cx="1958400" cy="133500"/>
            </a:xfrm>
            <a:prstGeom prst="rect">
              <a:avLst/>
            </a:prstGeom>
            <a:solidFill>
              <a:srgbClr val="9325A5"/>
            </a:solidFill>
            <a:ln>
              <a:noFill/>
            </a:ln>
          </p:spPr>
          <p:txBody>
            <a:bodyPr anchorCtr="0" anchor="ctr" bIns="120025" lIns="120025" spcFirstLastPara="1" rIns="120025" wrap="square" tIns="12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6" name="Google Shape;276;p33"/>
            <p:cNvGrpSpPr/>
            <p:nvPr/>
          </p:nvGrpSpPr>
          <p:grpSpPr>
            <a:xfrm>
              <a:off x="495991" y="2197799"/>
              <a:ext cx="2395034" cy="1388864"/>
              <a:chOff x="495991" y="2197799"/>
              <a:chExt cx="2395034" cy="1388864"/>
            </a:xfrm>
          </p:grpSpPr>
          <p:sp>
            <p:nvSpPr>
              <p:cNvPr id="277" name="Google Shape;277;p33"/>
              <p:cNvSpPr txBox="1"/>
              <p:nvPr/>
            </p:nvSpPr>
            <p:spPr>
              <a:xfrm>
                <a:off x="495991" y="3215263"/>
                <a:ext cx="8712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0025" lIns="120025" spcFirstLastPara="1" rIns="120025" wrap="square" tIns="1200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2101"/>
                  </a:spcAft>
                  <a:buNone/>
                </a:pPr>
                <a:r>
                  <a:rPr b="1" lang="en" sz="1575"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 sz="1575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278" name="Google Shape;278;p33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279" name="Google Shape;279;p33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80" name="Google Shape;280;p33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120025" lIns="120025" spcFirstLastPara="1" rIns="120025" wrap="square" tIns="1200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81" name="Google Shape;281;p33"/>
              <p:cNvSpPr txBox="1"/>
              <p:nvPr/>
            </p:nvSpPr>
            <p:spPr>
              <a:xfrm>
                <a:off x="823125" y="2197799"/>
                <a:ext cx="2067900" cy="60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0025" lIns="120025" spcFirstLastPara="1" rIns="120025" wrap="square" tIns="1200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444">
                    <a:solidFill>
                      <a:schemeClr val="dk1"/>
                    </a:solidFill>
                    <a:latin typeface="Nunito Sans"/>
                    <a:ea typeface="Nunito Sans"/>
                    <a:cs typeface="Nunito Sans"/>
                    <a:sym typeface="Nunito Sans"/>
                  </a:rPr>
                  <a:t>Image Preprocessing: </a:t>
                </a:r>
                <a:r>
                  <a:rPr lang="en" sz="1444">
                    <a:solidFill>
                      <a:schemeClr val="dk1"/>
                    </a:solidFill>
                    <a:latin typeface="Nunito Sans"/>
                    <a:ea typeface="Nunito Sans"/>
                    <a:cs typeface="Nunito Sans"/>
                    <a:sym typeface="Nunito Sans"/>
                  </a:rPr>
                  <a:t>Grayscale conversion and noise reduction.</a:t>
                </a:r>
                <a:endParaRPr sz="1444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82" name="Google Shape;282;p33"/>
          <p:cNvGrpSpPr/>
          <p:nvPr/>
        </p:nvGrpSpPr>
        <p:grpSpPr>
          <a:xfrm>
            <a:off x="2185852" y="2137783"/>
            <a:ext cx="2370465" cy="1717080"/>
            <a:chOff x="2525595" y="2702596"/>
            <a:chExt cx="2323757" cy="1307853"/>
          </a:xfrm>
        </p:grpSpPr>
        <p:sp>
          <p:nvSpPr>
            <p:cNvPr id="283" name="Google Shape;283;p33"/>
            <p:cNvSpPr/>
            <p:nvPr/>
          </p:nvSpPr>
          <p:spPr>
            <a:xfrm>
              <a:off x="2890952" y="3079475"/>
              <a:ext cx="1958400" cy="133500"/>
            </a:xfrm>
            <a:prstGeom prst="rect">
              <a:avLst/>
            </a:prstGeom>
            <a:solidFill>
              <a:srgbClr val="561561"/>
            </a:solidFill>
            <a:ln>
              <a:noFill/>
            </a:ln>
          </p:spPr>
          <p:txBody>
            <a:bodyPr anchorCtr="0" anchor="ctr" bIns="120025" lIns="120025" spcFirstLastPara="1" rIns="120025" wrap="square" tIns="12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4" name="Google Shape;284;p33"/>
            <p:cNvGrpSpPr/>
            <p:nvPr/>
          </p:nvGrpSpPr>
          <p:grpSpPr>
            <a:xfrm>
              <a:off x="2525595" y="2702596"/>
              <a:ext cx="2000955" cy="1307853"/>
              <a:chOff x="2525595" y="2702596"/>
              <a:chExt cx="2000955" cy="1307853"/>
            </a:xfrm>
          </p:grpSpPr>
          <p:sp>
            <p:nvSpPr>
              <p:cNvPr id="285" name="Google Shape;285;p33"/>
              <p:cNvSpPr txBox="1"/>
              <p:nvPr/>
            </p:nvSpPr>
            <p:spPr>
              <a:xfrm>
                <a:off x="2525595" y="2702596"/>
                <a:ext cx="7458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0025" lIns="120025" spcFirstLastPara="1" rIns="120025" wrap="square" tIns="1200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2101"/>
                  </a:spcAft>
                  <a:buNone/>
                </a:pPr>
                <a:r>
                  <a:rPr b="1" lang="en" sz="1575"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 sz="1575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286" name="Google Shape;286;p33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287" name="Google Shape;287;p33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88" name="Google Shape;288;p33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120025" lIns="120025" spcFirstLastPara="1" rIns="120025" wrap="square" tIns="1200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89" name="Google Shape;289;p33"/>
              <p:cNvSpPr txBox="1"/>
              <p:nvPr/>
            </p:nvSpPr>
            <p:spPr>
              <a:xfrm>
                <a:off x="2773350" y="3494449"/>
                <a:ext cx="1753200" cy="51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0025" lIns="120025" spcFirstLastPara="1" rIns="120025" wrap="square" tIns="1200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en" sz="1444">
                    <a:solidFill>
                      <a:schemeClr val="dk1"/>
                    </a:solidFill>
                    <a:latin typeface="Nunito Sans"/>
                    <a:ea typeface="Nunito Sans"/>
                    <a:cs typeface="Nunito Sans"/>
                    <a:sym typeface="Nunito Sans"/>
                  </a:rPr>
                  <a:t>Edge Detection: </a:t>
                </a:r>
                <a:r>
                  <a:rPr lang="en" sz="1444">
                    <a:solidFill>
                      <a:schemeClr val="dk1"/>
                    </a:solidFill>
                    <a:latin typeface="Nunito Sans"/>
                    <a:ea typeface="Nunito Sans"/>
                    <a:cs typeface="Nunito Sans"/>
                    <a:sym typeface="Nunito Sans"/>
                  </a:rPr>
                  <a:t>Adaptive thresholding to find contours.</a:t>
                </a:r>
                <a:endParaRPr sz="1444">
                  <a:solidFill>
                    <a:schemeClr val="dk1"/>
                  </a:solidFill>
                  <a:latin typeface="Nunito Sans"/>
                  <a:ea typeface="Nunito Sans"/>
                  <a:cs typeface="Nunito Sans"/>
                  <a:sym typeface="Nunito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2101"/>
                  </a:spcAft>
                  <a:buNone/>
                </a:pPr>
                <a:r>
                  <a:t/>
                </a:r>
                <a:endParaRPr b="1" sz="1444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290" name="Google Shape;290;p33"/>
          <p:cNvSpPr txBox="1"/>
          <p:nvPr/>
        </p:nvSpPr>
        <p:spPr>
          <a:xfrm>
            <a:off x="219925" y="121400"/>
            <a:ext cx="7221600" cy="698400"/>
          </a:xfrm>
          <a:prstGeom prst="rect">
            <a:avLst/>
          </a:prstGeom>
          <a:solidFill>
            <a:srgbClr val="520C41"/>
          </a:solidFill>
          <a:ln>
            <a:noFill/>
          </a:ln>
        </p:spPr>
        <p:txBody>
          <a:bodyPr anchorCtr="0" anchor="t" bIns="365750" lIns="137150" spcFirstLastPara="1" rIns="2651750" wrap="square" tIns="13715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FEFEFE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MODULE OVERVIEW</a:t>
            </a:r>
            <a:endParaRPr sz="3100">
              <a:solidFill>
                <a:srgbClr val="FEFEFE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